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8" r:id="rId2"/>
  </p:sldMasterIdLst>
  <p:notesMasterIdLst>
    <p:notesMasterId r:id="rId8"/>
  </p:notesMasterIdLst>
  <p:sldIdLst>
    <p:sldId id="259" r:id="rId3"/>
    <p:sldId id="260" r:id="rId4"/>
    <p:sldId id="263" r:id="rId5"/>
    <p:sldId id="264"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7" d="100"/>
          <a:sy n="117" d="100"/>
        </p:scale>
        <p:origin x="2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F0418-8BFE-4609-9B85-192183E2E30A}" type="datetimeFigureOut">
              <a:rPr lang="en-US" smtClean="0"/>
              <a:t>11/28/2015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2BC84-DE88-46D1-A736-02B3845A32CD}" type="slidenum">
              <a:rPr lang="en-US" smtClean="0"/>
              <a:t>‹Nº›</a:t>
            </a:fld>
            <a:endParaRPr lang="en-US"/>
          </a:p>
        </p:txBody>
      </p:sp>
    </p:spTree>
    <p:extLst>
      <p:ext uri="{BB962C8B-B14F-4D97-AF65-F5344CB8AC3E}">
        <p14:creationId xmlns:p14="http://schemas.microsoft.com/office/powerpoint/2010/main" val="507516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02263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65341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4386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76875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8.jpg"/><Relationship Id="rId4" Type="http://schemas.openxmlformats.org/officeDocument/2006/relationships/image" Target="../media/image17.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9.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944395409"/>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25624207"/>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101853232"/>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5080252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4476640"/>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0967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952324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090393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414905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3867932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80717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85210645"/>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882737005"/>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162830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611511188"/>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038007525"/>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539645"/>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031106956"/>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967590481"/>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4866991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2333840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1730897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261263464"/>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4246410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108147370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25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53949477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89748725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2960640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37300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8364223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934038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7504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05742416"/>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916415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470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7005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276243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6483779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7327134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1715722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56149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0294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314286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5668392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59247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6760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001616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47300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53463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158270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470284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98792737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852370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81384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9189460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490413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8495407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50588445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07599294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1692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59082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37456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8608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481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20354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560393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02895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97261057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942342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22955583"/>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6953955"/>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image" Target="../media/image12.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1.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342958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629188203"/>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9"/>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403" y="377586"/>
            <a:ext cx="8151853" cy="5422975"/>
          </a:xfrm>
          <a:prstGeom prst="rect">
            <a:avLst/>
          </a:prstGeom>
        </p:spPr>
      </p:pic>
      <p:sp>
        <p:nvSpPr>
          <p:cNvPr id="6" name="Title 9"/>
          <p:cNvSpPr txBox="1">
            <a:spLocks/>
          </p:cNvSpPr>
          <p:nvPr/>
        </p:nvSpPr>
        <p:spPr>
          <a:xfrm>
            <a:off x="3615339" y="4655331"/>
            <a:ext cx="7515390" cy="876904"/>
          </a:xfrm>
          <a:prstGeom prst="rect">
            <a:avLst/>
          </a:prstGeom>
        </p:spPr>
        <p:txBody>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pPr>
              <a:lnSpc>
                <a:spcPct val="80000"/>
              </a:lnSpc>
              <a:defRPr/>
            </a:pPr>
            <a:r>
              <a:rPr lang="pt-BR" sz="3200" b="1" dirty="0" smtClean="0"/>
              <a:t>Miguel Quintero Pacheco – Microsoft MVP</a:t>
            </a:r>
            <a:br>
              <a:rPr lang="pt-BR" sz="3200" b="1" dirty="0" smtClean="0"/>
            </a:br>
            <a:r>
              <a:rPr lang="pt-BR" sz="3200" b="1" dirty="0" smtClean="0"/>
              <a:t>@</a:t>
            </a:r>
            <a:r>
              <a:rPr lang="pt-BR" sz="3200" b="1" dirty="0" err="1" smtClean="0"/>
              <a:t>Manquip</a:t>
            </a:r>
            <a:endParaRPr lang="pt-BR" sz="6600" b="1" dirty="0"/>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558" y="5800561"/>
            <a:ext cx="2298413" cy="939683"/>
          </a:xfrm>
          <a:prstGeom prst="rect">
            <a:avLst/>
          </a:prstGeom>
        </p:spPr>
      </p:pic>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Tree>
    <p:extLst>
      <p:ext uri="{BB962C8B-B14F-4D97-AF65-F5344CB8AC3E}">
        <p14:creationId xmlns:p14="http://schemas.microsoft.com/office/powerpoint/2010/main" val="42644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t>4. Application </a:t>
            </a:r>
            <a:r>
              <a:rPr lang="en-US" sz="5400" dirty="0" err="1" smtClean="0"/>
              <a:t>Insigths</a:t>
            </a:r>
            <a:r>
              <a:rPr lang="en-US" sz="5400" dirty="0" smtClean="0"/>
              <a:t> – </a:t>
            </a:r>
            <a:r>
              <a:rPr lang="en-US" sz="5400" dirty="0" smtClean="0"/>
              <a:t>HOL</a:t>
            </a:r>
            <a:endParaRPr lang="en-US" sz="5400" dirty="0"/>
          </a:p>
        </p:txBody>
      </p:sp>
    </p:spTree>
    <p:extLst>
      <p:ext uri="{BB962C8B-B14F-4D97-AF65-F5344CB8AC3E}">
        <p14:creationId xmlns:p14="http://schemas.microsoft.com/office/powerpoint/2010/main" val="36460670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
          <p:cNvGrpSpPr/>
          <p:nvPr/>
        </p:nvGrpSpPr>
        <p:grpSpPr>
          <a:xfrm>
            <a:off x="2234474" y="1372107"/>
            <a:ext cx="6005361" cy="4302920"/>
            <a:chOff x="2928419" y="1371524"/>
            <a:chExt cx="6007065" cy="4304141"/>
          </a:xfrm>
        </p:grpSpPr>
        <p:grpSp>
          <p:nvGrpSpPr>
            <p:cNvPr id="163" name="Group 2"/>
            <p:cNvGrpSpPr>
              <a:grpSpLocks noChangeAspect="1"/>
            </p:cNvGrpSpPr>
            <p:nvPr/>
          </p:nvGrpSpPr>
          <p:grpSpPr bwMode="auto">
            <a:xfrm>
              <a:off x="3209426" y="1999233"/>
              <a:ext cx="5587197" cy="3676432"/>
              <a:chOff x="1050" y="734"/>
              <a:chExt cx="5584" cy="3352"/>
            </a:xfrm>
            <a:solidFill>
              <a:schemeClr val="accent4"/>
            </a:solidFill>
            <a:effectLst>
              <a:outerShdw blurRad="63500" sx="102000" sy="102000" algn="ctr" rotWithShape="0">
                <a:prstClr val="black">
                  <a:alpha val="40000"/>
                </a:prstClr>
              </a:outerShdw>
            </a:effectLst>
          </p:grpSpPr>
          <p:sp>
            <p:nvSpPr>
              <p:cNvPr id="212"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13"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14"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p:grpSp>
          <p:nvGrpSpPr>
            <p:cNvPr id="164" name="Group 3"/>
            <p:cNvGrpSpPr/>
            <p:nvPr/>
          </p:nvGrpSpPr>
          <p:grpSpPr>
            <a:xfrm rot="10800000">
              <a:off x="3066564" y="3899949"/>
              <a:ext cx="380886" cy="198444"/>
              <a:chOff x="1473341" y="3774232"/>
              <a:chExt cx="480262" cy="292168"/>
            </a:xfrm>
          </p:grpSpPr>
          <p:sp>
            <p:nvSpPr>
              <p:cNvPr id="210" name="Isosceles Triangle 237"/>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11" name="Isosceles Triangle 238"/>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5" name="Group 4"/>
            <p:cNvGrpSpPr/>
            <p:nvPr/>
          </p:nvGrpSpPr>
          <p:grpSpPr>
            <a:xfrm>
              <a:off x="8563267" y="3615748"/>
              <a:ext cx="372217" cy="191883"/>
              <a:chOff x="1473341" y="3774232"/>
              <a:chExt cx="480262" cy="292168"/>
            </a:xfrm>
          </p:grpSpPr>
          <p:sp>
            <p:nvSpPr>
              <p:cNvPr id="208" name="Isosceles Triangle 235"/>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9" name="Isosceles Triangle 236"/>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6" name="Group 8"/>
            <p:cNvGrpSpPr/>
            <p:nvPr/>
          </p:nvGrpSpPr>
          <p:grpSpPr>
            <a:xfrm rot="16200000">
              <a:off x="7728728" y="2915804"/>
              <a:ext cx="351453" cy="209987"/>
              <a:chOff x="1473341" y="3774232"/>
              <a:chExt cx="480262" cy="292168"/>
            </a:xfrm>
          </p:grpSpPr>
          <p:sp>
            <p:nvSpPr>
              <p:cNvPr id="206" name="Isosceles Triangle 233"/>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7" name="Isosceles Triangle 234"/>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67" name="Group 10"/>
            <p:cNvGrpSpPr/>
            <p:nvPr/>
          </p:nvGrpSpPr>
          <p:grpSpPr>
            <a:xfrm rot="5400000">
              <a:off x="4159611" y="4592881"/>
              <a:ext cx="320114" cy="197965"/>
              <a:chOff x="1473341" y="3774232"/>
              <a:chExt cx="480262" cy="292168"/>
            </a:xfrm>
          </p:grpSpPr>
          <p:sp>
            <p:nvSpPr>
              <p:cNvPr id="204" name="Isosceles Triangle 231"/>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5" name="Isosceles Triangle 232"/>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sp>
          <p:nvSpPr>
            <p:cNvPr id="171" name="TextBox 61"/>
            <p:cNvSpPr txBox="1"/>
            <p:nvPr/>
          </p:nvSpPr>
          <p:spPr>
            <a:xfrm>
              <a:off x="7353908" y="3669909"/>
              <a:ext cx="1212453" cy="30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kern="0" dirty="0">
                  <a:solidFill>
                    <a:srgbClr val="FFFFFF"/>
                  </a:solidFill>
                  <a:latin typeface="Segoe UI Light"/>
                </a:rPr>
                <a:t>Production</a:t>
              </a:r>
            </a:p>
          </p:txBody>
        </p:sp>
        <p:sp>
          <p:nvSpPr>
            <p:cNvPr id="172" name="TextBox 62"/>
            <p:cNvSpPr txBox="1"/>
            <p:nvPr/>
          </p:nvSpPr>
          <p:spPr>
            <a:xfrm>
              <a:off x="2928419" y="3644283"/>
              <a:ext cx="2571021" cy="3078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kern="0" dirty="0">
                  <a:solidFill>
                    <a:srgbClr val="FFFFFF"/>
                  </a:solidFill>
                  <a:latin typeface="Segoe UI Light"/>
                </a:rPr>
                <a:t>Development </a:t>
              </a:r>
            </a:p>
          </p:txBody>
        </p:sp>
        <p:grpSp>
          <p:nvGrpSpPr>
            <p:cNvPr id="178"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187" name="Rectangle 224"/>
              <p:cNvSpPr/>
              <p:nvPr/>
            </p:nvSpPr>
            <p:spPr bwMode="auto">
              <a:xfrm>
                <a:off x="4953297" y="4002478"/>
                <a:ext cx="2286000" cy="1204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nvGrpSpPr>
              <p:cNvPr id="188" name="Group 225"/>
              <p:cNvGrpSpPr/>
              <p:nvPr/>
            </p:nvGrpSpPr>
            <p:grpSpPr>
              <a:xfrm rot="16200000">
                <a:off x="4568474" y="3916599"/>
                <a:ext cx="480262" cy="292168"/>
                <a:chOff x="1473341" y="3774232"/>
                <a:chExt cx="480262" cy="292168"/>
              </a:xfrm>
            </p:grpSpPr>
            <p:sp>
              <p:nvSpPr>
                <p:cNvPr id="192" name="Isosceles Triangle 229"/>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193" name="Isosceles Triangle 230"/>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189" name="Group 226"/>
              <p:cNvGrpSpPr/>
              <p:nvPr/>
            </p:nvGrpSpPr>
            <p:grpSpPr>
              <a:xfrm rot="5400000">
                <a:off x="7143858" y="3916598"/>
                <a:ext cx="480262" cy="292168"/>
                <a:chOff x="1473341" y="3774232"/>
                <a:chExt cx="480262" cy="292168"/>
              </a:xfrm>
            </p:grpSpPr>
            <p:sp>
              <p:nvSpPr>
                <p:cNvPr id="190" name="Isosceles Triangle 227"/>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191" name="Isosceles Triangle 228"/>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sp>
          <p:nvSpPr>
            <p:cNvPr id="179" name="TextBox 93"/>
            <p:cNvSpPr txBox="1"/>
            <p:nvPr/>
          </p:nvSpPr>
          <p:spPr>
            <a:xfrm>
              <a:off x="5366334" y="3944977"/>
              <a:ext cx="1303612" cy="277078"/>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kern="0" dirty="0">
                  <a:solidFill>
                    <a:srgbClr val="FFFFFF"/>
                  </a:solidFill>
                  <a:latin typeface="Segoe UI Light"/>
                </a:rPr>
                <a:t>Collaboration</a:t>
              </a:r>
            </a:p>
          </p:txBody>
        </p:sp>
        <p:grpSp>
          <p:nvGrpSpPr>
            <p:cNvPr id="180" name="Group 15"/>
            <p:cNvGrpSpPr>
              <a:grpSpLocks noChangeAspect="1"/>
            </p:cNvGrpSpPr>
            <p:nvPr/>
          </p:nvGrpSpPr>
          <p:grpSpPr bwMode="auto">
            <a:xfrm>
              <a:off x="5591969" y="3107135"/>
              <a:ext cx="715432" cy="613687"/>
              <a:chOff x="7349" y="-2816"/>
              <a:chExt cx="661" cy="567"/>
            </a:xfrm>
            <a:solidFill>
              <a:schemeClr val="bg1">
                <a:lumMod val="50000"/>
              </a:schemeClr>
            </a:solidFill>
          </p:grpSpPr>
          <p:sp>
            <p:nvSpPr>
              <p:cNvPr id="181"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2" name="Oval 27"/>
              <p:cNvSpPr>
                <a:spLocks noChangeArrowheads="1"/>
              </p:cNvSpPr>
              <p:nvPr/>
            </p:nvSpPr>
            <p:spPr bwMode="auto">
              <a:xfrm>
                <a:off x="7616" y="-2816"/>
                <a:ext cx="127" cy="12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3"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4" name="Oval 29"/>
              <p:cNvSpPr>
                <a:spLocks noChangeArrowheads="1"/>
              </p:cNvSpPr>
              <p:nvPr/>
            </p:nvSpPr>
            <p:spPr bwMode="auto">
              <a:xfrm>
                <a:off x="7866" y="-2780"/>
                <a:ext cx="109" cy="10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5"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sp>
            <p:nvSpPr>
              <p:cNvPr id="186" name="Oval 223"/>
              <p:cNvSpPr>
                <a:spLocks noChangeArrowheads="1"/>
              </p:cNvSpPr>
              <p:nvPr/>
            </p:nvSpPr>
            <p:spPr bwMode="auto">
              <a:xfrm>
                <a:off x="7384" y="-2780"/>
                <a:ext cx="109" cy="108"/>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12"/>
                <a:endParaRPr lang="en-US" sz="1700" dirty="0">
                  <a:solidFill>
                    <a:srgbClr val="FFFFFF"/>
                  </a:solidFill>
                </a:endParaRPr>
              </a:p>
            </p:txBody>
          </p:sp>
        </p:grpSp>
        <p:sp>
          <p:nvSpPr>
            <p:cNvPr id="168" name="Rectangle 17"/>
            <p:cNvSpPr/>
            <p:nvPr/>
          </p:nvSpPr>
          <p:spPr bwMode="auto">
            <a:xfrm>
              <a:off x="4443602" y="1704040"/>
              <a:ext cx="15718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55" name="Rectangle 17"/>
            <p:cNvSpPr/>
            <p:nvPr/>
          </p:nvSpPr>
          <p:spPr bwMode="auto">
            <a:xfrm>
              <a:off x="4515071" y="1680941"/>
              <a:ext cx="1418203"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62"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lnSpc>
                  <a:spcPct val="90000"/>
                </a:lnSpc>
                <a:defRPr/>
              </a:pPr>
              <a:r>
                <a:rPr lang="en-US" sz="1076" b="1" kern="0" dirty="0">
                  <a:solidFill>
                    <a:srgbClr val="FFFFFF"/>
                  </a:solidFill>
                </a:rPr>
                <a:t>BACKLOG</a:t>
              </a:r>
            </a:p>
          </p:txBody>
        </p:sp>
        <p:sp>
          <p:nvSpPr>
            <p:cNvPr id="263"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sp>
          <p:nvSpPr>
            <p:cNvPr id="264"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sp>
          <p:nvSpPr>
            <p:cNvPr id="265"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17" tIns="0" rIns="89617" bIns="0" numCol="1" anchor="ctr" anchorCtr="0" compatLnSpc="1">
              <a:prstTxWarp prst="textNoShape">
                <a:avLst/>
              </a:prstTxWarp>
            </a:bodyPr>
            <a:lstStyle/>
            <a:p>
              <a:pPr algn="ctr" defTabSz="914049">
                <a:defRPr/>
              </a:pPr>
              <a:endParaRPr lang="en-US" sz="1567" kern="0" dirty="0">
                <a:solidFill>
                  <a:srgbClr val="FFFFFF"/>
                </a:solidFill>
              </a:endParaRPr>
            </a:p>
          </p:txBody>
        </p:sp>
        <p:grpSp>
          <p:nvGrpSpPr>
            <p:cNvPr id="169" name="Group 22"/>
            <p:cNvGrpSpPr/>
            <p:nvPr/>
          </p:nvGrpSpPr>
          <p:grpSpPr>
            <a:xfrm rot="16200000">
              <a:off x="5907860" y="1913418"/>
              <a:ext cx="329291" cy="275519"/>
              <a:chOff x="1473341" y="3774232"/>
              <a:chExt cx="480262" cy="292168"/>
            </a:xfrm>
          </p:grpSpPr>
          <p:sp>
            <p:nvSpPr>
              <p:cNvPr id="202" name="Isosceles Triangle 24"/>
              <p:cNvSpPr/>
              <p:nvPr/>
            </p:nvSpPr>
            <p:spPr bwMode="auto">
              <a:xfrm>
                <a:off x="1473341" y="3774232"/>
                <a:ext cx="480262" cy="2910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03" name="Isosceles Triangle 25"/>
              <p:cNvSpPr/>
              <p:nvPr/>
            </p:nvSpPr>
            <p:spPr bwMode="auto">
              <a:xfrm>
                <a:off x="1512304" y="3822560"/>
                <a:ext cx="402336" cy="243840"/>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sp>
          <p:nvSpPr>
            <p:cNvPr id="266" name="TextBox 23"/>
            <p:cNvSpPr txBox="1"/>
            <p:nvPr/>
          </p:nvSpPr>
          <p:spPr>
            <a:xfrm>
              <a:off x="4675759" y="1371524"/>
              <a:ext cx="1074318" cy="180741"/>
            </a:xfrm>
            <a:prstGeom prst="rect">
              <a:avLst/>
            </a:prstGeom>
            <a:noFill/>
          </p:spPr>
          <p:txBody>
            <a:bodyPr wrap="none" lIns="0" tIns="0" rIns="0" bIns="0" rtlCol="0" anchor="ctr">
              <a:spAutoFit/>
            </a:bodyPr>
            <a:lstStyle/>
            <a:p>
              <a:pPr algn="ctr" defTabSz="914049">
                <a:defRPr/>
              </a:pPr>
              <a:r>
                <a:rPr lang="en-US" sz="1174" kern="0" dirty="0">
                  <a:solidFill>
                    <a:srgbClr val="FFFFFF"/>
                  </a:solidFill>
                </a:rPr>
                <a:t>REQUIREMENTS</a:t>
              </a:r>
            </a:p>
          </p:txBody>
        </p:sp>
      </p:grpSp>
      <p:sp>
        <p:nvSpPr>
          <p:cNvPr id="10" name="Title 9"/>
          <p:cNvSpPr txBox="1">
            <a:spLocks/>
          </p:cNvSpPr>
          <p:nvPr/>
        </p:nvSpPr>
        <p:spPr>
          <a:xfrm>
            <a:off x="234327" y="110959"/>
            <a:ext cx="11397987" cy="664797"/>
          </a:xfrm>
          <a:prstGeom prst="rect">
            <a:avLst/>
          </a:prstGeom>
        </p:spPr>
        <p:txBody>
          <a:bodyPr vert="horz" wrap="square" lIns="0" tIns="0" rIns="0" bIns="0" rtlCol="0" anchor="t">
            <a:spAutoFit/>
          </a:bodyPr>
          <a:lstStyle>
            <a:lvl1pPr algn="l" defTabSz="1097418" rtl="0" eaLnBrk="1" latinLnBrk="0" hangingPunct="1">
              <a:lnSpc>
                <a:spcPct val="90000"/>
              </a:lnSpc>
              <a:spcBef>
                <a:spcPct val="0"/>
              </a:spcBef>
              <a:buNone/>
              <a:defRPr lang="en-US" sz="4800" b="0" kern="1200" cap="none" spc="-120" baseline="0" dirty="0" smtClean="0">
                <a:ln w="3175">
                  <a:noFill/>
                </a:ln>
                <a:solidFill>
                  <a:schemeClr val="tx2">
                    <a:alpha val="99000"/>
                  </a:schemeClr>
                </a:solidFill>
                <a:effectLst/>
                <a:latin typeface="+mj-lt"/>
                <a:ea typeface="+mn-ea"/>
                <a:cs typeface="Arial" charset="0"/>
              </a:defRPr>
            </a:lvl1pPr>
          </a:lstStyle>
          <a:p>
            <a:r>
              <a:rPr>
                <a:solidFill>
                  <a:srgbClr val="FFFFFF"/>
                </a:solidFill>
              </a:rPr>
              <a:t>Modern Application Lifecycle</a:t>
            </a:r>
          </a:p>
        </p:txBody>
      </p:sp>
      <p:sp>
        <p:nvSpPr>
          <p:cNvPr id="267" name="Rectangle 1"/>
          <p:cNvSpPr/>
          <p:nvPr/>
        </p:nvSpPr>
        <p:spPr bwMode="auto">
          <a:xfrm>
            <a:off x="4179551" y="5236983"/>
            <a:ext cx="2297064" cy="498255"/>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268" name="Freeform 141"/>
          <p:cNvSpPr>
            <a:spLocks noEditPoints="1"/>
          </p:cNvSpPr>
          <p:nvPr/>
        </p:nvSpPr>
        <p:spPr bwMode="auto">
          <a:xfrm>
            <a:off x="4317473" y="5335615"/>
            <a:ext cx="505349" cy="398341"/>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69" name="Freeform 142"/>
          <p:cNvSpPr>
            <a:spLocks noEditPoints="1"/>
          </p:cNvSpPr>
          <p:nvPr/>
        </p:nvSpPr>
        <p:spPr bwMode="auto">
          <a:xfrm flipH="1">
            <a:off x="5844883" y="5273768"/>
            <a:ext cx="530785" cy="43804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75000"/>
            </a:schemeClr>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0" name="Freeform 143"/>
          <p:cNvSpPr>
            <a:spLocks noEditPoints="1"/>
          </p:cNvSpPr>
          <p:nvPr/>
        </p:nvSpPr>
        <p:spPr bwMode="auto">
          <a:xfrm>
            <a:off x="4882798"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1" name="Freeform 154"/>
          <p:cNvSpPr>
            <a:spLocks noEditPoints="1"/>
          </p:cNvSpPr>
          <p:nvPr/>
        </p:nvSpPr>
        <p:spPr bwMode="auto">
          <a:xfrm>
            <a:off x="5182850"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72" name="Freeform 158"/>
          <p:cNvSpPr>
            <a:spLocks noEditPoints="1"/>
          </p:cNvSpPr>
          <p:nvPr/>
        </p:nvSpPr>
        <p:spPr bwMode="auto">
          <a:xfrm>
            <a:off x="5482902" y="5242221"/>
            <a:ext cx="288974" cy="483407"/>
          </a:xfrm>
          <a:custGeom>
            <a:avLst/>
            <a:gdLst>
              <a:gd name="T0" fmla="*/ 2929 w 3010"/>
              <a:gd name="T1" fmla="*/ 0 h 5178"/>
              <a:gd name="T2" fmla="*/ 2257 w 3010"/>
              <a:gd name="T3" fmla="*/ 556 h 5178"/>
              <a:gd name="T4" fmla="*/ 0 w 3010"/>
              <a:gd name="T5" fmla="*/ 556 h 5178"/>
              <a:gd name="T6" fmla="*/ 858 w 3010"/>
              <a:gd name="T7" fmla="*/ 0 h 5178"/>
              <a:gd name="T8" fmla="*/ 2929 w 3010"/>
              <a:gd name="T9" fmla="*/ 0 h 5178"/>
              <a:gd name="T10" fmla="*/ 2929 w 3010"/>
              <a:gd name="T11" fmla="*/ 0 h 5178"/>
              <a:gd name="T12" fmla="*/ 2929 w 3010"/>
              <a:gd name="T13" fmla="*/ 0 h 5178"/>
              <a:gd name="T14" fmla="*/ 2345 w 3010"/>
              <a:gd name="T15" fmla="*/ 601 h 5178"/>
              <a:gd name="T16" fmla="*/ 2345 w 3010"/>
              <a:gd name="T17" fmla="*/ 5178 h 5178"/>
              <a:gd name="T18" fmla="*/ 3010 w 3010"/>
              <a:gd name="T19" fmla="*/ 4319 h 5178"/>
              <a:gd name="T20" fmla="*/ 3010 w 3010"/>
              <a:gd name="T21" fmla="*/ 61 h 5178"/>
              <a:gd name="T22" fmla="*/ 2345 w 3010"/>
              <a:gd name="T23" fmla="*/ 601 h 5178"/>
              <a:gd name="T24" fmla="*/ 2345 w 3010"/>
              <a:gd name="T25" fmla="*/ 601 h 5178"/>
              <a:gd name="T26" fmla="*/ 2345 w 3010"/>
              <a:gd name="T27" fmla="*/ 601 h 5178"/>
              <a:gd name="T28" fmla="*/ 0 w 3010"/>
              <a:gd name="T29" fmla="*/ 646 h 5178"/>
              <a:gd name="T30" fmla="*/ 2257 w 3010"/>
              <a:gd name="T31" fmla="*/ 646 h 5178"/>
              <a:gd name="T32" fmla="*/ 2257 w 3010"/>
              <a:gd name="T33" fmla="*/ 5178 h 5178"/>
              <a:gd name="T34" fmla="*/ 0 w 3010"/>
              <a:gd name="T35" fmla="*/ 5178 h 5178"/>
              <a:gd name="T36" fmla="*/ 0 w 3010"/>
              <a:gd name="T37" fmla="*/ 646 h 5178"/>
              <a:gd name="T38" fmla="*/ 0 w 3010"/>
              <a:gd name="T39" fmla="*/ 646 h 5178"/>
              <a:gd name="T40" fmla="*/ 0 w 3010"/>
              <a:gd name="T41" fmla="*/ 646 h 5178"/>
              <a:gd name="T42" fmla="*/ 168 w 3010"/>
              <a:gd name="T43" fmla="*/ 1060 h 5178"/>
              <a:gd name="T44" fmla="*/ 2089 w 3010"/>
              <a:gd name="T45" fmla="*/ 1060 h 5178"/>
              <a:gd name="T46" fmla="*/ 2089 w 3010"/>
              <a:gd name="T47" fmla="*/ 830 h 5178"/>
              <a:gd name="T48" fmla="*/ 168 w 3010"/>
              <a:gd name="T49" fmla="*/ 830 h 5178"/>
              <a:gd name="T50" fmla="*/ 168 w 3010"/>
              <a:gd name="T51" fmla="*/ 1060 h 5178"/>
              <a:gd name="T52" fmla="*/ 168 w 3010"/>
              <a:gd name="T53" fmla="*/ 1060 h 5178"/>
              <a:gd name="T54" fmla="*/ 168 w 3010"/>
              <a:gd name="T55" fmla="*/ 1060 h 5178"/>
              <a:gd name="T56" fmla="*/ 168 w 3010"/>
              <a:gd name="T57" fmla="*/ 1457 h 5178"/>
              <a:gd name="T58" fmla="*/ 2089 w 3010"/>
              <a:gd name="T59" fmla="*/ 1457 h 5178"/>
              <a:gd name="T60" fmla="*/ 2089 w 3010"/>
              <a:gd name="T61" fmla="*/ 1228 h 5178"/>
              <a:gd name="T62" fmla="*/ 168 w 3010"/>
              <a:gd name="T63" fmla="*/ 1228 h 5178"/>
              <a:gd name="T64" fmla="*/ 168 w 3010"/>
              <a:gd name="T65" fmla="*/ 1457 h 5178"/>
              <a:gd name="T66" fmla="*/ 168 w 3010"/>
              <a:gd name="T67" fmla="*/ 1457 h 5178"/>
              <a:gd name="T68" fmla="*/ 168 w 3010"/>
              <a:gd name="T69" fmla="*/ 1457 h 5178"/>
              <a:gd name="T70" fmla="*/ 168 w 3010"/>
              <a:gd name="T71" fmla="*/ 1854 h 5178"/>
              <a:gd name="T72" fmla="*/ 2089 w 3010"/>
              <a:gd name="T73" fmla="*/ 1854 h 5178"/>
              <a:gd name="T74" fmla="*/ 2089 w 3010"/>
              <a:gd name="T75" fmla="*/ 1625 h 5178"/>
              <a:gd name="T76" fmla="*/ 168 w 3010"/>
              <a:gd name="T77" fmla="*/ 1625 h 5178"/>
              <a:gd name="T78" fmla="*/ 168 w 3010"/>
              <a:gd name="T79" fmla="*/ 1854 h 5178"/>
              <a:gd name="T80" fmla="*/ 168 w 3010"/>
              <a:gd name="T81" fmla="*/ 1854 h 5178"/>
              <a:gd name="T82" fmla="*/ 168 w 3010"/>
              <a:gd name="T83" fmla="*/ 1854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10" h="5178">
                <a:moveTo>
                  <a:pt x="2929" y="0"/>
                </a:moveTo>
                <a:lnTo>
                  <a:pt x="2257" y="556"/>
                </a:lnTo>
                <a:lnTo>
                  <a:pt x="0" y="556"/>
                </a:lnTo>
                <a:lnTo>
                  <a:pt x="858" y="0"/>
                </a:lnTo>
                <a:lnTo>
                  <a:pt x="2929" y="0"/>
                </a:lnTo>
                <a:lnTo>
                  <a:pt x="2929" y="0"/>
                </a:lnTo>
                <a:lnTo>
                  <a:pt x="2929" y="0"/>
                </a:lnTo>
                <a:close/>
                <a:moveTo>
                  <a:pt x="2345" y="601"/>
                </a:moveTo>
                <a:lnTo>
                  <a:pt x="2345" y="5178"/>
                </a:lnTo>
                <a:lnTo>
                  <a:pt x="3010" y="4319"/>
                </a:lnTo>
                <a:lnTo>
                  <a:pt x="3010" y="61"/>
                </a:lnTo>
                <a:lnTo>
                  <a:pt x="2345" y="601"/>
                </a:lnTo>
                <a:lnTo>
                  <a:pt x="2345" y="601"/>
                </a:lnTo>
                <a:lnTo>
                  <a:pt x="2345" y="601"/>
                </a:lnTo>
                <a:close/>
                <a:moveTo>
                  <a:pt x="0" y="646"/>
                </a:moveTo>
                <a:lnTo>
                  <a:pt x="2257" y="646"/>
                </a:lnTo>
                <a:lnTo>
                  <a:pt x="2257" y="5178"/>
                </a:lnTo>
                <a:lnTo>
                  <a:pt x="0" y="5178"/>
                </a:lnTo>
                <a:lnTo>
                  <a:pt x="0" y="646"/>
                </a:lnTo>
                <a:lnTo>
                  <a:pt x="0" y="646"/>
                </a:lnTo>
                <a:lnTo>
                  <a:pt x="0" y="646"/>
                </a:lnTo>
                <a:close/>
                <a:moveTo>
                  <a:pt x="168" y="1060"/>
                </a:moveTo>
                <a:lnTo>
                  <a:pt x="2089" y="1060"/>
                </a:lnTo>
                <a:lnTo>
                  <a:pt x="2089" y="830"/>
                </a:lnTo>
                <a:lnTo>
                  <a:pt x="168" y="830"/>
                </a:lnTo>
                <a:lnTo>
                  <a:pt x="168" y="1060"/>
                </a:lnTo>
                <a:lnTo>
                  <a:pt x="168" y="1060"/>
                </a:lnTo>
                <a:lnTo>
                  <a:pt x="168" y="1060"/>
                </a:lnTo>
                <a:close/>
                <a:moveTo>
                  <a:pt x="168" y="1457"/>
                </a:moveTo>
                <a:lnTo>
                  <a:pt x="2089" y="1457"/>
                </a:lnTo>
                <a:lnTo>
                  <a:pt x="2089" y="1228"/>
                </a:lnTo>
                <a:lnTo>
                  <a:pt x="168" y="1228"/>
                </a:lnTo>
                <a:lnTo>
                  <a:pt x="168" y="1457"/>
                </a:lnTo>
                <a:lnTo>
                  <a:pt x="168" y="1457"/>
                </a:lnTo>
                <a:lnTo>
                  <a:pt x="168" y="1457"/>
                </a:lnTo>
                <a:close/>
                <a:moveTo>
                  <a:pt x="168" y="1854"/>
                </a:moveTo>
                <a:lnTo>
                  <a:pt x="2089" y="1854"/>
                </a:lnTo>
                <a:lnTo>
                  <a:pt x="2089" y="1625"/>
                </a:lnTo>
                <a:lnTo>
                  <a:pt x="168" y="1625"/>
                </a:lnTo>
                <a:lnTo>
                  <a:pt x="168" y="1854"/>
                </a:lnTo>
                <a:lnTo>
                  <a:pt x="168" y="1854"/>
                </a:lnTo>
                <a:lnTo>
                  <a:pt x="168" y="185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70" name="TextBox 63"/>
          <p:cNvSpPr txBox="1"/>
          <p:nvPr/>
        </p:nvSpPr>
        <p:spPr>
          <a:xfrm>
            <a:off x="216236" y="1084881"/>
            <a:ext cx="834929" cy="830942"/>
          </a:xfrm>
          <a:prstGeom prst="rect">
            <a:avLst/>
          </a:prstGeom>
          <a:noFill/>
        </p:spPr>
        <p:txBody>
          <a:bodyPr wrap="square" lIns="0" tIns="0" rIns="0" bIns="0" rtlCol="0" anchor="t" anchorCtr="0">
            <a:spAutoFit/>
          </a:bodyPr>
          <a:lstStyle/>
          <a:p>
            <a:pPr defTabSz="914049">
              <a:lnSpc>
                <a:spcPct val="90000"/>
              </a:lnSpc>
            </a:pPr>
            <a:r>
              <a:rPr lang="en-US" sz="4000" spc="-150" dirty="0">
                <a:solidFill>
                  <a:srgbClr val="FFFFFF"/>
                </a:solidFill>
                <a:latin typeface="Segoe UI Light"/>
              </a:rPr>
              <a:t>Plan</a:t>
            </a:r>
          </a:p>
          <a:p>
            <a:pPr defTabSz="914049">
              <a:lnSpc>
                <a:spcPct val="90000"/>
              </a:lnSpc>
            </a:pPr>
            <a:endParaRPr lang="en-US" sz="2000" spc="-60" dirty="0">
              <a:solidFill>
                <a:srgbClr val="FFFFFF"/>
              </a:solidFill>
            </a:endParaRPr>
          </a:p>
        </p:txBody>
      </p:sp>
      <p:sp>
        <p:nvSpPr>
          <p:cNvPr id="71" name="TextBox 64"/>
          <p:cNvSpPr txBox="1"/>
          <p:nvPr/>
        </p:nvSpPr>
        <p:spPr>
          <a:xfrm>
            <a:off x="303081" y="5984248"/>
            <a:ext cx="2918556" cy="830997"/>
          </a:xfrm>
          <a:prstGeom prst="rect">
            <a:avLst/>
          </a:prstGeom>
          <a:noFill/>
        </p:spPr>
        <p:txBody>
          <a:bodyPr wrap="none" lIns="0" tIns="0" rIns="0" bIns="0" rtlCol="0" anchor="t" anchorCtr="0">
            <a:spAutoFit/>
          </a:bodyPr>
          <a:lstStyle/>
          <a:p>
            <a:pPr defTabSz="914049">
              <a:lnSpc>
                <a:spcPct val="90000"/>
              </a:lnSpc>
            </a:pPr>
            <a:r>
              <a:rPr lang="en-US" sz="4000" spc="-150" dirty="0">
                <a:solidFill>
                  <a:srgbClr val="FFFFFF"/>
                </a:solidFill>
                <a:latin typeface="Segoe UI Light"/>
              </a:rPr>
              <a:t>Develop + Test</a:t>
            </a:r>
          </a:p>
          <a:p>
            <a:pPr defTabSz="914049">
              <a:lnSpc>
                <a:spcPct val="90000"/>
              </a:lnSpc>
            </a:pPr>
            <a:endParaRPr lang="en-US" sz="2000" spc="-60" dirty="0">
              <a:solidFill>
                <a:srgbClr val="FFFFFF"/>
              </a:solidFill>
            </a:endParaRPr>
          </a:p>
        </p:txBody>
      </p:sp>
      <p:sp>
        <p:nvSpPr>
          <p:cNvPr id="73" name="TextBox 66"/>
          <p:cNvSpPr txBox="1"/>
          <p:nvPr/>
        </p:nvSpPr>
        <p:spPr>
          <a:xfrm>
            <a:off x="8903788" y="1035953"/>
            <a:ext cx="3224456" cy="830942"/>
          </a:xfrm>
          <a:prstGeom prst="rect">
            <a:avLst/>
          </a:prstGeom>
          <a:noFill/>
        </p:spPr>
        <p:txBody>
          <a:bodyPr wrap="square" lIns="0" tIns="0" rIns="0" bIns="0" rtlCol="0" anchor="t" anchorCtr="0">
            <a:spAutoFit/>
          </a:bodyPr>
          <a:lstStyle/>
          <a:p>
            <a:pPr defTabSz="914049">
              <a:lnSpc>
                <a:spcPct val="90000"/>
              </a:lnSpc>
            </a:pPr>
            <a:r>
              <a:rPr lang="en-US" sz="4000" spc="-150" dirty="0">
                <a:solidFill>
                  <a:srgbClr val="FFFFFF"/>
                </a:solidFill>
                <a:latin typeface="Segoe UI Light"/>
              </a:rPr>
              <a:t>Monitor + Learn</a:t>
            </a:r>
          </a:p>
          <a:p>
            <a:pPr defTabSz="914049">
              <a:lnSpc>
                <a:spcPct val="90000"/>
              </a:lnSpc>
            </a:pPr>
            <a:endParaRPr lang="en-US" sz="2000" spc="-60" dirty="0">
              <a:solidFill>
                <a:srgbClr val="FFFFFF"/>
              </a:solidFill>
            </a:endParaRPr>
          </a:p>
        </p:txBody>
      </p:sp>
      <p:sp>
        <p:nvSpPr>
          <p:cNvPr id="95" name="TextBox 65"/>
          <p:cNvSpPr txBox="1"/>
          <p:nvPr/>
        </p:nvSpPr>
        <p:spPr>
          <a:xfrm>
            <a:off x="6842367" y="5984248"/>
            <a:ext cx="1609415" cy="830997"/>
          </a:xfrm>
          <a:prstGeom prst="rect">
            <a:avLst/>
          </a:prstGeom>
          <a:noFill/>
        </p:spPr>
        <p:txBody>
          <a:bodyPr wrap="none" lIns="0" tIns="0" rIns="0" bIns="0" rtlCol="0" anchor="t" anchorCtr="0">
            <a:spAutoFit/>
          </a:bodyPr>
          <a:lstStyle/>
          <a:p>
            <a:pPr defTabSz="914049">
              <a:lnSpc>
                <a:spcPct val="90000"/>
              </a:lnSpc>
            </a:pPr>
            <a:r>
              <a:rPr lang="en-US" sz="4000" spc="-150" dirty="0">
                <a:solidFill>
                  <a:srgbClr val="FFFFFF"/>
                </a:solidFill>
                <a:latin typeface="Segoe UI Light"/>
              </a:rPr>
              <a:t>Release </a:t>
            </a:r>
          </a:p>
          <a:p>
            <a:pPr defTabSz="914049">
              <a:lnSpc>
                <a:spcPct val="90000"/>
              </a:lnSpc>
            </a:pPr>
            <a:endParaRPr lang="en-US" sz="2000" spc="-60" dirty="0">
              <a:solidFill>
                <a:srgbClr val="FFFFFF"/>
              </a:solidFill>
            </a:endParaRPr>
          </a:p>
        </p:txBody>
      </p:sp>
    </p:spTree>
    <p:extLst>
      <p:ext uri="{BB962C8B-B14F-4D97-AF65-F5344CB8AC3E}">
        <p14:creationId xmlns:p14="http://schemas.microsoft.com/office/powerpoint/2010/main" val="7545397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337816" y="5198521"/>
            <a:ext cx="3571233" cy="939739"/>
          </a:xfrm>
          <a:prstGeom prst="rect">
            <a:avLst/>
          </a:prstGeom>
          <a:noFill/>
        </p:spPr>
        <p:txBody>
          <a:bodyPr wrap="square" rtlCol="0">
            <a:spAutoFit/>
          </a:bodyPr>
          <a:lstStyle/>
          <a:p>
            <a:pPr algn="ctr" defTabSz="914367"/>
            <a:r>
              <a:rPr lang="en-US" dirty="0">
                <a:solidFill>
                  <a:srgbClr val="FFFFFF"/>
                </a:solidFill>
              </a:rPr>
              <a:t>1. </a:t>
            </a:r>
            <a:r>
              <a:rPr lang="en-US" u="sng" dirty="0">
                <a:solidFill>
                  <a:srgbClr val="FFFFFF"/>
                </a:solidFill>
              </a:rPr>
              <a:t>Telemetry is collected</a:t>
            </a:r>
            <a:r>
              <a:rPr lang="en-US" dirty="0">
                <a:solidFill>
                  <a:srgbClr val="FFFFFF"/>
                </a:solidFill>
              </a:rPr>
              <a:t> at each tier: Mobile applications, server applications and browser</a:t>
            </a:r>
            <a:endParaRPr lang="en-US" dirty="0">
              <a:solidFill>
                <a:prstClr val="black"/>
              </a:solidFill>
            </a:endParaRPr>
          </a:p>
        </p:txBody>
      </p:sp>
      <p:sp>
        <p:nvSpPr>
          <p:cNvPr id="62" name="TextBox 61"/>
          <p:cNvSpPr txBox="1"/>
          <p:nvPr/>
        </p:nvSpPr>
        <p:spPr>
          <a:xfrm>
            <a:off x="4327552" y="5217838"/>
            <a:ext cx="3571233" cy="939739"/>
          </a:xfrm>
          <a:prstGeom prst="rect">
            <a:avLst/>
          </a:prstGeom>
          <a:noFill/>
        </p:spPr>
        <p:txBody>
          <a:bodyPr wrap="square" rtlCol="0">
            <a:spAutoFit/>
          </a:bodyPr>
          <a:lstStyle/>
          <a:p>
            <a:pPr algn="ctr" defTabSz="914367"/>
            <a:r>
              <a:rPr lang="en-US" dirty="0">
                <a:solidFill>
                  <a:srgbClr val="FFFFFF"/>
                </a:solidFill>
              </a:rPr>
              <a:t>2. Telemetry arrives to Application Insights service where it is </a:t>
            </a:r>
            <a:r>
              <a:rPr lang="en-US" u="sng" dirty="0">
                <a:solidFill>
                  <a:srgbClr val="FFFFFF"/>
                </a:solidFill>
              </a:rPr>
              <a:t>processed &amp; stored</a:t>
            </a:r>
            <a:endParaRPr lang="en-US" u="sng" dirty="0">
              <a:solidFill>
                <a:prstClr val="black"/>
              </a:solidFill>
            </a:endParaRPr>
          </a:p>
        </p:txBody>
      </p:sp>
      <p:sp>
        <p:nvSpPr>
          <p:cNvPr id="63" name="TextBox 62"/>
          <p:cNvSpPr txBox="1"/>
          <p:nvPr/>
        </p:nvSpPr>
        <p:spPr>
          <a:xfrm>
            <a:off x="8385969" y="5198521"/>
            <a:ext cx="3571233" cy="921397"/>
          </a:xfrm>
          <a:prstGeom prst="rect">
            <a:avLst/>
          </a:prstGeom>
          <a:noFill/>
        </p:spPr>
        <p:txBody>
          <a:bodyPr wrap="square" rtlCol="0">
            <a:spAutoFit/>
          </a:bodyPr>
          <a:lstStyle/>
          <a:p>
            <a:pPr algn="ctr" defTabSz="914367"/>
            <a:r>
              <a:rPr lang="en-US" dirty="0">
                <a:solidFill>
                  <a:srgbClr val="FFFFFF"/>
                </a:solidFill>
              </a:rPr>
              <a:t>3. Get </a:t>
            </a:r>
            <a:r>
              <a:rPr lang="en-US" u="sng" dirty="0">
                <a:solidFill>
                  <a:srgbClr val="FFFFFF"/>
                </a:solidFill>
              </a:rPr>
              <a:t>360° view</a:t>
            </a:r>
            <a:r>
              <a:rPr lang="en-US" dirty="0">
                <a:solidFill>
                  <a:srgbClr val="FFFFFF"/>
                </a:solidFill>
              </a:rPr>
              <a:t> of the application covering availability, performance &amp; usage</a:t>
            </a:r>
            <a:endParaRPr lang="en-US" u="sng" dirty="0">
              <a:solidFill>
                <a:prstClr val="black"/>
              </a:solidFill>
            </a:endParaRPr>
          </a:p>
        </p:txBody>
      </p:sp>
      <p:sp>
        <p:nvSpPr>
          <p:cNvPr id="64" name="Rectangle 63"/>
          <p:cNvSpPr/>
          <p:nvPr/>
        </p:nvSpPr>
        <p:spPr>
          <a:xfrm>
            <a:off x="5189975" y="2379229"/>
            <a:ext cx="1868206" cy="1752352"/>
          </a:xfrm>
          <a:prstGeom prst="rect">
            <a:avLst/>
          </a:prstGeom>
          <a:solidFill>
            <a:srgbClr val="5F2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prstClr val="white"/>
              </a:solidFill>
            </a:endParaRPr>
          </a:p>
        </p:txBody>
      </p:sp>
      <p:sp>
        <p:nvSpPr>
          <p:cNvPr id="65" name="Right Brace 64"/>
          <p:cNvSpPr/>
          <p:nvPr/>
        </p:nvSpPr>
        <p:spPr>
          <a:xfrm>
            <a:off x="4051768" y="1378330"/>
            <a:ext cx="533325" cy="3579819"/>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r>
              <a:rPr lang="en-US" dirty="0">
                <a:solidFill>
                  <a:prstClr val="black"/>
                </a:solidFill>
              </a:rPr>
              <a:t>     </a:t>
            </a:r>
          </a:p>
        </p:txBody>
      </p:sp>
      <p:sp>
        <p:nvSpPr>
          <p:cNvPr id="66" name="TextBox 65"/>
          <p:cNvSpPr txBox="1"/>
          <p:nvPr/>
        </p:nvSpPr>
        <p:spPr>
          <a:xfrm>
            <a:off x="5263286" y="2450684"/>
            <a:ext cx="1288952" cy="657265"/>
          </a:xfrm>
          <a:prstGeom prst="rect">
            <a:avLst/>
          </a:prstGeom>
          <a:noFill/>
        </p:spPr>
        <p:txBody>
          <a:bodyPr wrap="none" rtlCol="0">
            <a:spAutoFit/>
          </a:bodyPr>
          <a:lstStyle/>
          <a:p>
            <a:pPr defTabSz="914367"/>
            <a:r>
              <a:rPr lang="en-US" dirty="0">
                <a:solidFill>
                  <a:prstClr val="white"/>
                </a:solidFill>
                <a:latin typeface="Segoe UI Light" panose="020B0502040204020203" pitchFamily="34" charset="0"/>
                <a:cs typeface="Segoe UI Light" panose="020B0502040204020203" pitchFamily="34" charset="0"/>
              </a:rPr>
              <a:t>Application</a:t>
            </a:r>
          </a:p>
          <a:p>
            <a:pPr defTabSz="914367"/>
            <a:r>
              <a:rPr lang="en-US" dirty="0">
                <a:solidFill>
                  <a:prstClr val="white"/>
                </a:solidFill>
                <a:latin typeface="Segoe UI Light" panose="020B0502040204020203" pitchFamily="34" charset="0"/>
                <a:cs typeface="Segoe UI Light" panose="020B0502040204020203" pitchFamily="34" charset="0"/>
              </a:rPr>
              <a:t>Insights</a:t>
            </a:r>
          </a:p>
        </p:txBody>
      </p:sp>
      <p:sp>
        <p:nvSpPr>
          <p:cNvPr id="67" name="Right Brace 66"/>
          <p:cNvSpPr/>
          <p:nvPr/>
        </p:nvSpPr>
        <p:spPr>
          <a:xfrm>
            <a:off x="7477063" y="1378330"/>
            <a:ext cx="533325" cy="3579819"/>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r>
              <a:rPr lang="en-US" dirty="0">
                <a:solidFill>
                  <a:prstClr val="black"/>
                </a:solidFill>
              </a:rPr>
              <a:t>     </a:t>
            </a:r>
          </a:p>
        </p:txBody>
      </p:sp>
      <p:grpSp>
        <p:nvGrpSpPr>
          <p:cNvPr id="13" name="Group 12"/>
          <p:cNvGrpSpPr/>
          <p:nvPr/>
        </p:nvGrpSpPr>
        <p:grpSpPr>
          <a:xfrm>
            <a:off x="915136" y="1438254"/>
            <a:ext cx="2623713" cy="3585091"/>
            <a:chOff x="5616880" y="1687268"/>
            <a:chExt cx="3384923" cy="4625224"/>
          </a:xfrm>
        </p:grpSpPr>
        <p:grpSp>
          <p:nvGrpSpPr>
            <p:cNvPr id="14" name="Group 13"/>
            <p:cNvGrpSpPr/>
            <p:nvPr/>
          </p:nvGrpSpPr>
          <p:grpSpPr>
            <a:xfrm>
              <a:off x="8066322" y="1687268"/>
              <a:ext cx="427821" cy="586452"/>
              <a:chOff x="2415396" y="1426234"/>
              <a:chExt cx="511834" cy="701615"/>
            </a:xfrm>
          </p:grpSpPr>
          <p:sp>
            <p:nvSpPr>
              <p:cNvPr id="102" name="Oval 101"/>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7186428" y="1687268"/>
              <a:ext cx="427821" cy="586452"/>
              <a:chOff x="2415396" y="1426234"/>
              <a:chExt cx="511834" cy="701615"/>
            </a:xfrm>
          </p:grpSpPr>
          <p:sp>
            <p:nvSpPr>
              <p:cNvPr id="99" name="Oval 98"/>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6599832" y="1687268"/>
              <a:ext cx="427821" cy="586452"/>
              <a:chOff x="2415396" y="1426234"/>
              <a:chExt cx="511834" cy="701615"/>
            </a:xfrm>
          </p:grpSpPr>
          <p:sp>
            <p:nvSpPr>
              <p:cNvPr id="96" name="Oval 95"/>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22503" y="1687268"/>
              <a:ext cx="427821" cy="586452"/>
              <a:chOff x="2415396" y="1426234"/>
              <a:chExt cx="511834" cy="701615"/>
            </a:xfrm>
          </p:grpSpPr>
          <p:sp>
            <p:nvSpPr>
              <p:cNvPr id="93" name="Oval 92"/>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5719937" y="1687268"/>
              <a:ext cx="427821" cy="586452"/>
              <a:chOff x="2415396" y="1426234"/>
              <a:chExt cx="511834" cy="701615"/>
            </a:xfrm>
          </p:grpSpPr>
          <p:sp>
            <p:nvSpPr>
              <p:cNvPr id="90" name="Oval 89"/>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832160" y="2465804"/>
              <a:ext cx="217381" cy="390095"/>
              <a:chOff x="1910016" y="2218909"/>
              <a:chExt cx="158771" cy="284918"/>
            </a:xfrm>
          </p:grpSpPr>
          <p:sp>
            <p:nvSpPr>
              <p:cNvPr id="86" name="Rounded Rectangle 85"/>
              <p:cNvSpPr/>
              <p:nvPr/>
            </p:nvSpPr>
            <p:spPr bwMode="auto">
              <a:xfrm>
                <a:off x="1910016"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920890"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1975808"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88"/>
              <p:cNvSpPr/>
              <p:nvPr/>
            </p:nvSpPr>
            <p:spPr bwMode="auto">
              <a:xfrm>
                <a:off x="1960039"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6593208" y="2284782"/>
              <a:ext cx="443064" cy="571118"/>
              <a:chOff x="2602053" y="2221769"/>
              <a:chExt cx="323606" cy="417134"/>
            </a:xfrm>
          </p:grpSpPr>
          <p:sp>
            <p:nvSpPr>
              <p:cNvPr id="82" name="Rectangle 81"/>
              <p:cNvSpPr/>
              <p:nvPr/>
            </p:nvSpPr>
            <p:spPr bwMode="auto">
              <a:xfrm>
                <a:off x="2602053" y="2221769"/>
                <a:ext cx="323606" cy="417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2616727" y="2312310"/>
                <a:ext cx="294258" cy="310425"/>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2618221" y="2266037"/>
                <a:ext cx="197249"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2834872" y="2266037"/>
                <a:ext cx="74373"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7149933" y="2145673"/>
              <a:ext cx="480485" cy="710227"/>
              <a:chOff x="3062835" y="2222143"/>
              <a:chExt cx="350938" cy="518737"/>
            </a:xfrm>
          </p:grpSpPr>
          <p:sp>
            <p:nvSpPr>
              <p:cNvPr id="79" name="Rounded Rectangle 78"/>
              <p:cNvSpPr/>
              <p:nvPr/>
            </p:nvSpPr>
            <p:spPr bwMode="auto">
              <a:xfrm>
                <a:off x="3062835" y="2222143"/>
                <a:ext cx="350938" cy="518737"/>
              </a:xfrm>
              <a:prstGeom prst="roundRect">
                <a:avLst>
                  <a:gd name="adj" fmla="val 102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3085670" y="2265541"/>
                <a:ext cx="305269" cy="394163"/>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p:cNvSpPr/>
              <p:nvPr/>
            </p:nvSpPr>
            <p:spPr bwMode="auto">
              <a:xfrm>
                <a:off x="3224710" y="2682978"/>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767900" y="2248619"/>
              <a:ext cx="1000563" cy="607281"/>
              <a:chOff x="3541557" y="2219726"/>
              <a:chExt cx="730793" cy="443547"/>
            </a:xfrm>
          </p:grpSpPr>
          <p:sp>
            <p:nvSpPr>
              <p:cNvPr id="76" name="Rounded Rectangle 75"/>
              <p:cNvSpPr/>
              <p:nvPr/>
            </p:nvSpPr>
            <p:spPr bwMode="auto">
              <a:xfrm>
                <a:off x="3541557" y="2219726"/>
                <a:ext cx="730793" cy="443547"/>
              </a:xfrm>
              <a:prstGeom prst="roundRect">
                <a:avLst>
                  <a:gd name="adj" fmla="val 719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3590061" y="2268774"/>
                <a:ext cx="633785" cy="320126"/>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3877852" y="2605068"/>
                <a:ext cx="35569" cy="35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6200220" y="2465804"/>
              <a:ext cx="217381" cy="390095"/>
              <a:chOff x="2209065" y="2218909"/>
              <a:chExt cx="158771" cy="284918"/>
            </a:xfrm>
          </p:grpSpPr>
          <p:sp>
            <p:nvSpPr>
              <p:cNvPr id="72" name="Rounded Rectangle 71"/>
              <p:cNvSpPr/>
              <p:nvPr/>
            </p:nvSpPr>
            <p:spPr bwMode="auto">
              <a:xfrm>
                <a:off x="2209065"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2219939"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274857"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ounded Rectangle 74"/>
              <p:cNvSpPr/>
              <p:nvPr/>
            </p:nvSpPr>
            <p:spPr bwMode="auto">
              <a:xfrm>
                <a:off x="2259088"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6262727" y="3465451"/>
              <a:ext cx="948428" cy="346046"/>
              <a:chOff x="2968873" y="4306129"/>
              <a:chExt cx="732377" cy="267218"/>
            </a:xfrm>
          </p:grpSpPr>
          <p:sp>
            <p:nvSpPr>
              <p:cNvPr id="69" name="Rounded Rectangle 6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p:cNvGrpSpPr/>
            <p:nvPr/>
          </p:nvGrpSpPr>
          <p:grpSpPr>
            <a:xfrm>
              <a:off x="5616880" y="4473407"/>
              <a:ext cx="716485" cy="832670"/>
              <a:chOff x="1958817" y="5311197"/>
              <a:chExt cx="744126" cy="864795"/>
            </a:xfrm>
          </p:grpSpPr>
          <p:sp>
            <p:nvSpPr>
              <p:cNvPr id="55" name="Rounded Rectangle 54"/>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ounded Rectangle 55"/>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ounded Rectangle 59"/>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7010349" y="4161316"/>
              <a:ext cx="948428" cy="346046"/>
              <a:chOff x="2968873" y="4306129"/>
              <a:chExt cx="732377" cy="267218"/>
            </a:xfrm>
          </p:grpSpPr>
          <p:sp>
            <p:nvSpPr>
              <p:cNvPr id="52" name="Rounded Rectangle 51"/>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7619949" y="4845678"/>
              <a:ext cx="948428" cy="346046"/>
              <a:chOff x="2968873" y="4306129"/>
              <a:chExt cx="732377" cy="267218"/>
            </a:xfrm>
          </p:grpSpPr>
          <p:sp>
            <p:nvSpPr>
              <p:cNvPr id="49" name="Rounded Rectangle 4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6843572" y="5627806"/>
              <a:ext cx="948428" cy="346046"/>
              <a:chOff x="2968873" y="4306129"/>
              <a:chExt cx="732377" cy="267218"/>
            </a:xfrm>
          </p:grpSpPr>
          <p:sp>
            <p:nvSpPr>
              <p:cNvPr id="46" name="Rounded Rectangle 45"/>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8285318" y="5479822"/>
              <a:ext cx="716485" cy="832670"/>
              <a:chOff x="1958817" y="5311197"/>
              <a:chExt cx="744126" cy="864795"/>
            </a:xfrm>
          </p:grpSpPr>
          <p:sp>
            <p:nvSpPr>
              <p:cNvPr id="42" name="Rounded Rectangle 41"/>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ounded Rectangle 42"/>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ounded Rectangle 43"/>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p:cNvCxnSpPr>
              <a:stCxn id="69" idx="2"/>
              <a:endCxn id="46" idx="0"/>
            </p:cNvCxnSpPr>
            <p:nvPr/>
          </p:nvCxnSpPr>
          <p:spPr>
            <a:xfrm>
              <a:off x="6736941" y="3811497"/>
              <a:ext cx="580845" cy="18163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9" idx="2"/>
              <a:endCxn id="52" idx="0"/>
            </p:cNvCxnSpPr>
            <p:nvPr/>
          </p:nvCxnSpPr>
          <p:spPr>
            <a:xfrm>
              <a:off x="6736941" y="3811497"/>
              <a:ext cx="747622" cy="3498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2" idx="2"/>
              <a:endCxn id="49" idx="0"/>
            </p:cNvCxnSpPr>
            <p:nvPr/>
          </p:nvCxnSpPr>
          <p:spPr>
            <a:xfrm>
              <a:off x="7484563" y="4507362"/>
              <a:ext cx="609600" cy="3383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9" idx="2"/>
              <a:endCxn id="42" idx="0"/>
            </p:cNvCxnSpPr>
            <p:nvPr/>
          </p:nvCxnSpPr>
          <p:spPr>
            <a:xfrm>
              <a:off x="8094163" y="5191724"/>
              <a:ext cx="549398" cy="2880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2"/>
              <a:endCxn id="55" idx="0"/>
            </p:cNvCxnSpPr>
            <p:nvPr/>
          </p:nvCxnSpPr>
          <p:spPr>
            <a:xfrm flipH="1">
              <a:off x="5975123" y="3811497"/>
              <a:ext cx="761818" cy="6619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6" idx="2"/>
              <a:endCxn id="69" idx="0"/>
            </p:cNvCxnSpPr>
            <p:nvPr/>
          </p:nvCxnSpPr>
          <p:spPr>
            <a:xfrm>
              <a:off x="5940851" y="2855899"/>
              <a:ext cx="79609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2" idx="2"/>
              <a:endCxn id="69" idx="0"/>
            </p:cNvCxnSpPr>
            <p:nvPr/>
          </p:nvCxnSpPr>
          <p:spPr>
            <a:xfrm>
              <a:off x="6308911" y="2855899"/>
              <a:ext cx="42803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82" idx="2"/>
              <a:endCxn id="69" idx="0"/>
            </p:cNvCxnSpPr>
            <p:nvPr/>
          </p:nvCxnSpPr>
          <p:spPr>
            <a:xfrm flipH="1">
              <a:off x="6736941" y="2855900"/>
              <a:ext cx="77799"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9" idx="2"/>
              <a:endCxn id="69" idx="0"/>
            </p:cNvCxnSpPr>
            <p:nvPr/>
          </p:nvCxnSpPr>
          <p:spPr>
            <a:xfrm flipH="1">
              <a:off x="6736941" y="2855900"/>
              <a:ext cx="653235"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76" idx="2"/>
              <a:endCxn id="69" idx="0"/>
            </p:cNvCxnSpPr>
            <p:nvPr/>
          </p:nvCxnSpPr>
          <p:spPr>
            <a:xfrm flipH="1">
              <a:off x="6736941" y="2855900"/>
              <a:ext cx="1531241"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205404" y="3638474"/>
              <a:ext cx="5158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Application Insights</a:t>
            </a:r>
            <a:endParaRPr lang="en-US" dirty="0"/>
          </a:p>
        </p:txBody>
      </p:sp>
      <p:pic>
        <p:nvPicPr>
          <p:cNvPr id="105" name="Picture 10" descr="Application Ins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904" y="3097438"/>
            <a:ext cx="914270" cy="721793"/>
          </a:xfrm>
          <a:prstGeom prst="rect">
            <a:avLst/>
          </a:prstGeom>
          <a:noFill/>
          <a:extLst>
            <a:ext uri="{909E8E84-426E-40DD-AFC4-6F175D3DCCD1}">
              <a14:hiddenFill xmlns:a14="http://schemas.microsoft.com/office/drawing/2010/main">
                <a:solidFill>
                  <a:srgbClr val="FFFFFF"/>
                </a:solidFill>
              </a14:hiddenFill>
            </a:ext>
          </a:extLst>
        </p:spPr>
      </p:pic>
      <p:sp>
        <p:nvSpPr>
          <p:cNvPr id="3" name="Can 2"/>
          <p:cNvSpPr/>
          <p:nvPr/>
        </p:nvSpPr>
        <p:spPr>
          <a:xfrm>
            <a:off x="2610335" y="2749345"/>
            <a:ext cx="411428" cy="427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pic>
        <p:nvPicPr>
          <p:cNvPr id="106" name="Picture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038" y="627899"/>
            <a:ext cx="2560727" cy="4377310"/>
          </a:xfrm>
          <a:prstGeom prst="rect">
            <a:avLst/>
          </a:prstGeom>
        </p:spPr>
      </p:pic>
    </p:spTree>
    <p:extLst>
      <p:ext uri="{BB962C8B-B14F-4D97-AF65-F5344CB8AC3E}">
        <p14:creationId xmlns:p14="http://schemas.microsoft.com/office/powerpoint/2010/main" val="14779713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403" y="377586"/>
            <a:ext cx="8151853" cy="5422975"/>
          </a:xfrm>
          <a:prstGeom prst="rect">
            <a:avLst/>
          </a:prstGeom>
        </p:spPr>
      </p:pic>
      <p:sp>
        <p:nvSpPr>
          <p:cNvPr id="6" name="Title 9"/>
          <p:cNvSpPr txBox="1">
            <a:spLocks/>
          </p:cNvSpPr>
          <p:nvPr/>
        </p:nvSpPr>
        <p:spPr>
          <a:xfrm>
            <a:off x="3615339" y="4655331"/>
            <a:ext cx="7515390" cy="876904"/>
          </a:xfrm>
          <a:prstGeom prst="rect">
            <a:avLst/>
          </a:prstGeom>
        </p:spPr>
        <p:txBody>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pPr>
              <a:lnSpc>
                <a:spcPct val="80000"/>
              </a:lnSpc>
              <a:defRPr/>
            </a:pPr>
            <a:r>
              <a:rPr lang="pt-BR" sz="3200" b="1" dirty="0" smtClean="0"/>
              <a:t>Miguel Quintero Pacheco – Microsoft MVP</a:t>
            </a:r>
            <a:br>
              <a:rPr lang="pt-BR" sz="3200" b="1" dirty="0" smtClean="0"/>
            </a:br>
            <a:r>
              <a:rPr lang="pt-BR" sz="3200" b="1" dirty="0" smtClean="0"/>
              <a:t>@</a:t>
            </a:r>
            <a:r>
              <a:rPr lang="pt-BR" sz="3200" b="1" dirty="0" err="1" smtClean="0"/>
              <a:t>Manquip</a:t>
            </a:r>
            <a:endParaRPr lang="pt-BR" sz="6600" b="1" dirty="0"/>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558" y="5800561"/>
            <a:ext cx="2298413" cy="939683"/>
          </a:xfrm>
          <a:prstGeom prst="rect">
            <a:avLst/>
          </a:prstGeom>
        </p:spPr>
      </p:pic>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Tree>
    <p:extLst>
      <p:ext uri="{BB962C8B-B14F-4D97-AF65-F5344CB8AC3E}">
        <p14:creationId xmlns:p14="http://schemas.microsoft.com/office/powerpoint/2010/main" val="43007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214</Words>
  <Application>Microsoft Office PowerPoint</Application>
  <PresentationFormat>Panorámica</PresentationFormat>
  <Paragraphs>33</Paragraphs>
  <Slides>5</Slides>
  <Notes>4</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5</vt:i4>
      </vt:variant>
    </vt:vector>
  </HeadingPairs>
  <TitlesOfParts>
    <vt:vector size="12" baseType="lpstr">
      <vt:lpstr>Arial</vt:lpstr>
      <vt:lpstr>Calibri</vt:lpstr>
      <vt:lpstr>Segoe UI</vt:lpstr>
      <vt:lpstr>Segoe UI Light</vt:lpstr>
      <vt:lpstr>Wingdings</vt:lpstr>
      <vt:lpstr>1_Azure Event</vt:lpstr>
      <vt:lpstr>TEE14 Speaker PPT Template</vt:lpstr>
      <vt:lpstr>Azure Cloudcamp</vt:lpstr>
      <vt:lpstr>El Repositorio</vt:lpstr>
      <vt:lpstr>Presentación de PowerPoint</vt:lpstr>
      <vt:lpstr>Application Insights</vt:lpstr>
      <vt:lpstr>Azure Cloudcamp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Ninja Tips - http://jkr.im/Ninja-Tips</dc:title>
  <dc:creator>MANQUIP</dc:creator>
  <cp:lastModifiedBy>Miguel Quintero</cp:lastModifiedBy>
  <cp:revision>6</cp:revision>
  <dcterms:created xsi:type="dcterms:W3CDTF">2015-10-27T13:13:21Z</dcterms:created>
  <dcterms:modified xsi:type="dcterms:W3CDTF">2015-11-28T16:21:35Z</dcterms:modified>
</cp:coreProperties>
</file>